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3"/>
  </p:notesMasterIdLst>
  <p:sldIdLst>
    <p:sldId id="256" r:id="rId2"/>
    <p:sldId id="257" r:id="rId3"/>
    <p:sldId id="263" r:id="rId4"/>
    <p:sldId id="264" r:id="rId5"/>
    <p:sldId id="265" r:id="rId6"/>
    <p:sldId id="280" r:id="rId7"/>
    <p:sldId id="267" r:id="rId8"/>
    <p:sldId id="268" r:id="rId9"/>
    <p:sldId id="281" r:id="rId10"/>
    <p:sldId id="282" r:id="rId11"/>
    <p:sldId id="283" r:id="rId12"/>
    <p:sldId id="284" r:id="rId13"/>
    <p:sldId id="285" r:id="rId14"/>
    <p:sldId id="286" r:id="rId15"/>
    <p:sldId id="287" r:id="rId16"/>
    <p:sldId id="276" r:id="rId17"/>
    <p:sldId id="277" r:id="rId18"/>
    <p:sldId id="278" r:id="rId19"/>
    <p:sldId id="279" r:id="rId20"/>
    <p:sldId id="258" r:id="rId21"/>
    <p:sldId id="288" r:id="rId22"/>
    <p:sldId id="289" r:id="rId23"/>
    <p:sldId id="290" r:id="rId24"/>
    <p:sldId id="291" r:id="rId25"/>
    <p:sldId id="292" r:id="rId26"/>
    <p:sldId id="293" r:id="rId27"/>
    <p:sldId id="294" r:id="rId28"/>
    <p:sldId id="295" r:id="rId29"/>
    <p:sldId id="259" r:id="rId30"/>
    <p:sldId id="296" r:id="rId31"/>
    <p:sldId id="298" r:id="rId32"/>
    <p:sldId id="299" r:id="rId33"/>
    <p:sldId id="303" r:id="rId34"/>
    <p:sldId id="302" r:id="rId35"/>
    <p:sldId id="301" r:id="rId36"/>
    <p:sldId id="305" r:id="rId37"/>
    <p:sldId id="304" r:id="rId38"/>
    <p:sldId id="300" r:id="rId39"/>
    <p:sldId id="306" r:id="rId40"/>
    <p:sldId id="307" r:id="rId41"/>
    <p:sldId id="260" r:id="rId42"/>
    <p:sldId id="308" r:id="rId43"/>
    <p:sldId id="309" r:id="rId44"/>
    <p:sldId id="315" r:id="rId45"/>
    <p:sldId id="261" r:id="rId46"/>
    <p:sldId id="312" r:id="rId47"/>
    <p:sldId id="310" r:id="rId48"/>
    <p:sldId id="311" r:id="rId49"/>
    <p:sldId id="262" r:id="rId50"/>
    <p:sldId id="313" r:id="rId51"/>
    <p:sldId id="314" r:id="rId52"/>
  </p:sldIdLst>
  <p:sldSz cx="9144000" cy="6858000" type="screen4x3"/>
  <p:notesSz cx="7010400" cy="9296400"/>
  <p:embeddedFontLst>
    <p:embeddedFont>
      <p:font typeface="Calibri"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502D"/>
    <a:srgbClr val="1F39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12" autoAdjust="0"/>
    <p:restoredTop sz="94683" autoAdjust="0"/>
  </p:normalViewPr>
  <p:slideViewPr>
    <p:cSldViewPr>
      <p:cViewPr>
        <p:scale>
          <a:sx n="100" d="100"/>
          <a:sy n="100" d="100"/>
        </p:scale>
        <p:origin x="-78" y="-114"/>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928"/>
        <p:guide pos="2208"/>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4A9A927-64C1-4D25-9512-E343EAC8772D}" type="datetimeFigureOut">
              <a:rPr lang="en-US" smtClean="0"/>
              <a:t>11/5/2012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30</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44</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47</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970134" y="8829675"/>
            <a:ext cx="303864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04" tIns="46952" rIns="93904" bIns="46952" anchor="b"/>
          <a:lstStyle>
            <a:lvl1pPr defTabSz="930275" eaLnBrk="0" hangingPunct="0">
              <a:defRPr>
                <a:solidFill>
                  <a:schemeClr val="tx1"/>
                </a:solidFill>
                <a:latin typeface="Arial" pitchFamily="34" charset="0"/>
              </a:defRPr>
            </a:lvl1pPr>
            <a:lvl2pPr marL="742950" indent="-285750" defTabSz="930275" eaLnBrk="0" hangingPunct="0">
              <a:defRPr>
                <a:solidFill>
                  <a:schemeClr val="tx1"/>
                </a:solidFill>
                <a:latin typeface="Arial" pitchFamily="34" charset="0"/>
              </a:defRPr>
            </a:lvl2pPr>
            <a:lvl3pPr marL="1143000" indent="-228600" defTabSz="930275" eaLnBrk="0" hangingPunct="0">
              <a:defRPr>
                <a:solidFill>
                  <a:schemeClr val="tx1"/>
                </a:solidFill>
                <a:latin typeface="Arial" pitchFamily="34" charset="0"/>
              </a:defRPr>
            </a:lvl3pPr>
            <a:lvl4pPr marL="1600200" indent="-228600" defTabSz="930275" eaLnBrk="0" hangingPunct="0">
              <a:defRPr>
                <a:solidFill>
                  <a:schemeClr val="tx1"/>
                </a:solidFill>
                <a:latin typeface="Arial" pitchFamily="34" charset="0"/>
              </a:defRPr>
            </a:lvl4pPr>
            <a:lvl5pPr marL="2057400" indent="-228600" defTabSz="930275" eaLnBrk="0" hangingPunct="0">
              <a:defRPr>
                <a:solidFill>
                  <a:schemeClr val="tx1"/>
                </a:solidFill>
                <a:latin typeface="Arial" pitchFamily="34" charset="0"/>
              </a:defRPr>
            </a:lvl5pPr>
            <a:lvl6pPr marL="2514600" indent="-228600" defTabSz="930275" eaLnBrk="0" fontAlgn="base" hangingPunct="0">
              <a:spcBef>
                <a:spcPct val="0"/>
              </a:spcBef>
              <a:spcAft>
                <a:spcPct val="0"/>
              </a:spcAft>
              <a:defRPr>
                <a:solidFill>
                  <a:schemeClr val="tx1"/>
                </a:solidFill>
                <a:latin typeface="Arial" pitchFamily="34" charset="0"/>
              </a:defRPr>
            </a:lvl6pPr>
            <a:lvl7pPr marL="2971800" indent="-228600" defTabSz="930275" eaLnBrk="0" fontAlgn="base" hangingPunct="0">
              <a:spcBef>
                <a:spcPct val="0"/>
              </a:spcBef>
              <a:spcAft>
                <a:spcPct val="0"/>
              </a:spcAft>
              <a:defRPr>
                <a:solidFill>
                  <a:schemeClr val="tx1"/>
                </a:solidFill>
                <a:latin typeface="Arial" pitchFamily="34" charset="0"/>
              </a:defRPr>
            </a:lvl7pPr>
            <a:lvl8pPr marL="3429000" indent="-228600" defTabSz="930275" eaLnBrk="0" fontAlgn="base" hangingPunct="0">
              <a:spcBef>
                <a:spcPct val="0"/>
              </a:spcBef>
              <a:spcAft>
                <a:spcPct val="0"/>
              </a:spcAft>
              <a:defRPr>
                <a:solidFill>
                  <a:schemeClr val="tx1"/>
                </a:solidFill>
                <a:latin typeface="Arial" pitchFamily="34" charset="0"/>
              </a:defRPr>
            </a:lvl8pPr>
            <a:lvl9pPr marL="3886200" indent="-228600" defTabSz="930275" eaLnBrk="0" fontAlgn="base" hangingPunct="0">
              <a:spcBef>
                <a:spcPct val="0"/>
              </a:spcBef>
              <a:spcAft>
                <a:spcPct val="0"/>
              </a:spcAft>
              <a:defRPr>
                <a:solidFill>
                  <a:schemeClr val="tx1"/>
                </a:solidFill>
                <a:latin typeface="Arial" pitchFamily="34" charset="0"/>
              </a:defRPr>
            </a:lvl9pPr>
          </a:lstStyle>
          <a:p>
            <a:pPr algn="r" eaLnBrk="1" hangingPunct="1"/>
            <a:fld id="{8D67FD2D-D681-41A9-B606-F50D206EC813}" type="slidenum">
              <a:rPr lang="en-US" sz="1200"/>
              <a:pPr algn="r" eaLnBrk="1" hangingPunct="1"/>
              <a:t>7</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28</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91385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11/5/2012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11/5/2012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11/5/2012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11/5/2012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California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5000" sy="45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extLst>
                <a:ext uri="{28A0092B-C50C-407E-A947-70E740481C1C}">
                  <a14:useLocalDpi xmlns:a14="http://schemas.microsoft.com/office/drawing/2010/main" val="0"/>
                </a:ext>
              </a:extLst>
            </a:blip>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2"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6772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45440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26163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89521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8110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80273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teens (</a:t>
            </a:r>
            <a:r>
              <a:rPr lang="en-US" sz="2400" b="0" dirty="0" smtClean="0">
                <a:solidFill>
                  <a:srgbClr val="1F396A"/>
                </a:solidFill>
                <a:latin typeface="+mn-lt"/>
              </a:rPr>
              <a:t>aged </a:t>
            </a:r>
            <a:r>
              <a:rPr lang="en-US" sz="2400" b="0" dirty="0">
                <a:solidFill>
                  <a:srgbClr val="1F396A"/>
                </a:solidFill>
                <a:latin typeface="+mn-lt"/>
              </a:rPr>
              <a:t>15–17) 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twice as likely 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88196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ext uri="{D42A27DB-BD31-4B8C-83A1-F6EECF244321}">
                <p14:modId xmlns:p14="http://schemas.microsoft.com/office/powerpoint/2010/main" val="417079636"/>
              </p:ext>
            </p:extLst>
          </p:nvPr>
        </p:nvGraphicFramePr>
        <p:xfrm>
          <a:off x="365125" y="1143000"/>
          <a:ext cx="8496300" cy="4495800"/>
        </p:xfrm>
        <a:graphic>
          <a:graphicData uri="http://schemas.openxmlformats.org/presentationml/2006/ole">
            <mc:AlternateContent xmlns:mc="http://schemas.openxmlformats.org/markup-compatibility/2006">
              <mc:Choice xmlns:v="urn:schemas-microsoft-com:vml" Requires="v">
                <p:oleObj spid="_x0000_s1110" name="Worksheet" r:id="rId5" imgW="8496172" imgH="4495697" progId="Excel.Sheet.8">
                  <p:embed/>
                </p:oleObj>
              </mc:Choice>
              <mc:Fallback>
                <p:oleObj name="Worksheet" r:id="rId5" imgW="8496172" imgH="4495697" progId="Excel.Sheet.8">
                  <p:embed/>
                  <p:pic>
                    <p:nvPicPr>
                      <p:cNvPr id="0" name=""/>
                      <p:cNvPicPr>
                        <a:picLocks noChangeArrowheads="1"/>
                      </p:cNvPicPr>
                      <p:nvPr/>
                    </p:nvPicPr>
                    <p:blipFill>
                      <a:blip r:embed="rId6"/>
                      <a:srcRect/>
                      <a:stretch>
                        <a:fillRect/>
                      </a:stretch>
                    </p:blipFill>
                    <p:spPr bwMode="auto">
                      <a:xfrm>
                        <a:off x="365125" y="1143000"/>
                        <a:ext cx="84963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p:txBody>
      </p:sp>
      <p:sp>
        <p:nvSpPr>
          <p:cNvPr id="19461" name="Text Box 7"/>
          <p:cNvSpPr txBox="1">
            <a:spLocks noChangeArrowheads="1"/>
          </p:cNvSpPr>
          <p:nvPr/>
        </p:nvSpPr>
        <p:spPr bwMode="auto">
          <a:xfrm>
            <a:off x="407989" y="5715000"/>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22551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ext uri="{D42A27DB-BD31-4B8C-83A1-F6EECF244321}">
                <p14:modId xmlns:p14="http://schemas.microsoft.com/office/powerpoint/2010/main" val="3278474965"/>
              </p:ext>
            </p:extLst>
          </p:nvPr>
        </p:nvGraphicFramePr>
        <p:xfrm>
          <a:off x="365125" y="1143000"/>
          <a:ext cx="8502650" cy="4491038"/>
        </p:xfrm>
        <a:graphic>
          <a:graphicData uri="http://schemas.openxmlformats.org/presentationml/2006/ole">
            <mc:AlternateContent xmlns:mc="http://schemas.openxmlformats.org/markup-compatibility/2006">
              <mc:Choice xmlns:v="urn:schemas-microsoft-com:vml" Requires="v">
                <p:oleObj spid="_x0000_s2134" name="Worksheet" r:id="rId5" imgW="8505886" imgH="4495697" progId="Excel.Sheet.8">
                  <p:embed/>
                </p:oleObj>
              </mc:Choice>
              <mc:Fallback>
                <p:oleObj name="Worksheet" r:id="rId5" imgW="8505886" imgH="4495697" progId="Excel.Sheet.8">
                  <p:embed/>
                  <p:pic>
                    <p:nvPicPr>
                      <p:cNvPr id="0" name=""/>
                      <p:cNvPicPr>
                        <a:picLocks noChangeArrowheads="1"/>
                      </p:cNvPicPr>
                      <p:nvPr/>
                    </p:nvPicPr>
                    <p:blipFill>
                      <a:blip r:embed="rId6"/>
                      <a:srcRect/>
                      <a:stretch>
                        <a:fillRect/>
                      </a:stretch>
                    </p:blipFill>
                    <p:spPr bwMode="auto">
                      <a:xfrm>
                        <a:off x="365125" y="1143000"/>
                        <a:ext cx="8502650"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457200" y="5688013"/>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30464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34656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Introduction to 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3167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058255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Safety hazards </a:t>
            </a:r>
            <a:r>
              <a:rPr lang="en-US" sz="2600" b="0" dirty="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4146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 Some are not obvious because they may not cause health problems right </a:t>
            </a:r>
            <a:r>
              <a:rPr lang="en-US" sz="2600" b="0" dirty="0" smtClean="0">
                <a:solidFill>
                  <a:srgbClr val="1F396A"/>
                </a:solidFill>
                <a:latin typeface="+mn-lt"/>
              </a:rPr>
              <a:t>away.</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violence</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42961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33048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1346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5100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502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41400" y="1154906"/>
            <a:ext cx="6612468" cy="5054663"/>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 name="connsiteX0" fmla="*/ 0 w 7553253"/>
              <a:gd name="connsiteY0" fmla="*/ 4972050 h 4972050"/>
              <a:gd name="connsiteX1" fmla="*/ 0 w 7553253"/>
              <a:gd name="connsiteY1" fmla="*/ 0 h 4972050"/>
              <a:gd name="connsiteX2" fmla="*/ 7543800 w 7553253"/>
              <a:gd name="connsiteY2" fmla="*/ 9525 h 4972050"/>
              <a:gd name="connsiteX3" fmla="*/ 7553253 w 7553253"/>
              <a:gd name="connsiteY3" fmla="*/ 4954964 h 4972050"/>
              <a:gd name="connsiteX4" fmla="*/ 0 w 7553253"/>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253" h="4972050">
                <a:moveTo>
                  <a:pt x="0" y="4972050"/>
                </a:moveTo>
                <a:lnTo>
                  <a:pt x="0" y="0"/>
                </a:lnTo>
                <a:lnTo>
                  <a:pt x="7543800" y="9525"/>
                </a:lnTo>
                <a:lnTo>
                  <a:pt x="7553253" y="4954964"/>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aa</a:t>
            </a:r>
            <a:endParaRPr lang="en-US" dirty="0"/>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descr="\\cdc.gov\private\M600\hlb3\Youth@Work\revised curriculum 2011\Chi-Yun\FINALS\niosh-hazard 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304" y="1216820"/>
            <a:ext cx="6494780" cy="491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38184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Every job has health and safety hazards.</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Every job hazard can be controlled or eliminated.</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You should always be aware of these hazards.</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Find out about chemicals at work by checking labels, reading MSDSs (Material Safety Data Sheets), getting training, and asking questions.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25436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spTree>
    <p:extLst>
      <p:ext uri="{BB962C8B-B14F-4D97-AF65-F5344CB8AC3E}">
        <p14:creationId xmlns:p14="http://schemas.microsoft.com/office/powerpoint/2010/main" val="2647636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1770617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422400" y="1532466"/>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507067"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416372" y="2236048"/>
            <a:ext cx="6177493" cy="3539430"/>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a:t>
            </a:r>
            <a:r>
              <a:rPr lang="en-US" b="1" dirty="0">
                <a:solidFill>
                  <a:srgbClr val="1F396A"/>
                </a:solidFill>
              </a:rPr>
              <a:t>Hazard</a:t>
            </a: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smtClean="0">
              <a:solidFill>
                <a:srgbClr val="1F396A"/>
              </a:solidFill>
            </a:endParaRP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Procedures</a:t>
            </a: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200" dirty="0" smtClean="0">
              <a:solidFill>
                <a:srgbClr val="1F396A"/>
              </a:solidFill>
            </a:endParaRPr>
          </a:p>
          <a:p>
            <a:pPr algn="ctr"/>
            <a:endParaRPr lang="en-US" sz="1400" dirty="0">
              <a:solidFill>
                <a:srgbClr val="1F396A"/>
              </a:solidFill>
            </a:endParaRPr>
          </a:p>
          <a:p>
            <a:pPr algn="ctr"/>
            <a:r>
              <a:rPr lang="en-US" b="1" dirty="0">
                <a:solidFill>
                  <a:srgbClr val="1F396A"/>
                </a:solidFill>
              </a:rPr>
              <a:t>Wear Personal Protective Equipment (PPE)</a:t>
            </a:r>
          </a:p>
          <a:p>
            <a:pPr algn="ctr"/>
            <a:r>
              <a:rPr lang="en-US" sz="1200" dirty="0">
                <a:solidFill>
                  <a:srgbClr val="1F396A"/>
                </a:solidFill>
              </a:rPr>
              <a:t>(for example, wear gloves, use a respirator)</a:t>
            </a:r>
          </a:p>
          <a:p>
            <a:endParaRPr lang="en-US" dirty="0"/>
          </a:p>
        </p:txBody>
      </p:sp>
      <p:sp>
        <p:nvSpPr>
          <p:cNvPr id="5" name="Rectangle 4"/>
          <p:cNvSpPr/>
          <p:nvPr/>
        </p:nvSpPr>
        <p:spPr>
          <a:xfrm>
            <a:off x="3099976" y="3438526"/>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152650" y="4732272"/>
            <a:ext cx="4695825" cy="36576"/>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03912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50955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89392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8912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28764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439844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55107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61821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23579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5621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97527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OSHA requires employers to provide a safe workplace.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It’s best to get rid of a hazard completely, if possible.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If your employer can’t get rid of the hazard, </a:t>
            </a:r>
            <a:r>
              <a:rPr lang="en-US" sz="2800" b="0" dirty="0" smtClean="0">
                <a:solidFill>
                  <a:srgbClr val="1F396A"/>
                </a:solidFill>
                <a:latin typeface="+mn-lt"/>
              </a:rPr>
              <a:t>there </a:t>
            </a:r>
            <a:r>
              <a:rPr lang="en-US" sz="2800" b="0" dirty="0">
                <a:solidFill>
                  <a:srgbClr val="1F396A"/>
                </a:solidFill>
                <a:latin typeface="+mn-lt"/>
              </a:rPr>
              <a:t>are usually many ways to protect you from it.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69981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spTree>
    <p:extLst>
      <p:ext uri="{BB962C8B-B14F-4D97-AF65-F5344CB8AC3E}">
        <p14:creationId xmlns:p14="http://schemas.microsoft.com/office/powerpoint/2010/main" val="3990982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62496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dirty="0" smtClean="0">
                <a:solidFill>
                  <a:schemeClr val="tx2">
                    <a:lumMod val="40000"/>
                    <a:lumOff val="60000"/>
                  </a:schemeClr>
                </a:solidFill>
                <a:latin typeface="+mj-lt"/>
              </a:rPr>
              <a:t>Disaster Blaster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4" cy="428048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58349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Emergencies at Work: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20647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107950" ty="0" sx="70000" sy="7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spTree>
    <p:extLst>
      <p:ext uri="{BB962C8B-B14F-4D97-AF65-F5344CB8AC3E}">
        <p14:creationId xmlns:p14="http://schemas.microsoft.com/office/powerpoint/2010/main" val="29019151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701" y="1151839"/>
            <a:ext cx="7757850" cy="5119421"/>
          </a:xfrm>
          <a:prstGeom prst="rect">
            <a:avLst/>
          </a:prstGeom>
        </p:spPr>
      </p:pic>
    </p:spTree>
    <p:extLst>
      <p:ext uri="{BB962C8B-B14F-4D97-AF65-F5344CB8AC3E}">
        <p14:creationId xmlns:p14="http://schemas.microsoft.com/office/powerpoint/2010/main" val="2665074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Federal and state labor laws protect teens </a:t>
            </a:r>
            <a:r>
              <a:rPr lang="en-US" sz="2400" dirty="0" smtClean="0">
                <a:solidFill>
                  <a:schemeClr val="tx2">
                    <a:lumMod val="40000"/>
                    <a:lumOff val="60000"/>
                  </a:schemeClr>
                </a:solidFill>
                <a:latin typeface="+mn-lt"/>
              </a:rPr>
              <a:t>from</a:t>
            </a:r>
            <a:endParaRPr lang="en-US" sz="2400" dirty="0">
              <a:solidFill>
                <a:schemeClr val="tx2">
                  <a:lumMod val="40000"/>
                  <a:lumOff val="60000"/>
                </a:schemeClr>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Hazardous jobs</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Working too long, too late, or too </a:t>
            </a:r>
            <a:r>
              <a:rPr lang="en-US" sz="2400" b="0" dirty="0" smtClean="0">
                <a:solidFill>
                  <a:srgbClr val="1F396A"/>
                </a:solidFill>
                <a:latin typeface="+mn-lt"/>
              </a:rPr>
              <a:t>early</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OSHA says every employer must provide</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 safe workplace</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training on certain hazards (when required)</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equipment (when required</a:t>
            </a:r>
            <a:r>
              <a:rPr lang="en-US" sz="2400" b="0" dirty="0" smtClean="0">
                <a:solidFill>
                  <a:srgbClr val="1F396A"/>
                </a:solidFill>
                <a:latin typeface="+mn-lt"/>
              </a:rPr>
              <a:t>)</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By law, your employer is not allowed to punish or fire you for reporting a safety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69222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dirty="0" smtClean="0">
                <a:solidFill>
                  <a:schemeClr val="tx2">
                    <a:lumMod val="40000"/>
                    <a:lumOff val="60000"/>
                  </a:schemeClr>
                </a:solidFill>
                <a:latin typeface="+mj-lt"/>
              </a:rPr>
              <a:t>State Labor Law Bingo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5"/>
            <a:ext cx="2871430" cy="3715969"/>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5"/>
            <a:ext cx="2877055" cy="3723247"/>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spTree>
    <p:extLst>
      <p:ext uri="{BB962C8B-B14F-4D97-AF65-F5344CB8AC3E}">
        <p14:creationId xmlns:p14="http://schemas.microsoft.com/office/powerpoint/2010/main" val="2150843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18890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Taking Action: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a:solidFill>
                  <a:srgbClr val="1F396A"/>
                </a:solidFill>
                <a:latin typeface="+mn-lt"/>
              </a:rPr>
              <a:t>Federal </a:t>
            </a:r>
            <a:r>
              <a:rPr lang="en-US" sz="2400" b="0" smtClean="0">
                <a:solidFill>
                  <a:srgbClr val="1F396A"/>
                </a:solidFill>
                <a:latin typeface="+mn-lt"/>
              </a:rPr>
              <a:t>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621605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Summing Up</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3600" dirty="0" smtClean="0">
                <a:solidFill>
                  <a:schemeClr val="tx2">
                    <a:lumMod val="40000"/>
                    <a:lumOff val="60000"/>
                  </a:schemeClr>
                </a:solidFill>
                <a:latin typeface="+mn-lt"/>
              </a:rPr>
              <a:t>Know</a:t>
            </a:r>
            <a:endParaRPr lang="en-US" sz="3600" dirty="0">
              <a:solidFill>
                <a:schemeClr val="tx2">
                  <a:lumMod val="40000"/>
                  <a:lumOff val="60000"/>
                </a:schemeClr>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rights at work</a:t>
            </a: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responsibilities at work</a:t>
            </a: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employer’s responsibilities at work</a:t>
            </a: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How to respond to problems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1825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many teens get injured on the job every year in 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488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914525" y="1695450"/>
            <a:ext cx="5010150" cy="3800475"/>
          </a:xfrm>
          <a:custGeom>
            <a:avLst/>
            <a:gdLst>
              <a:gd name="connsiteX0" fmla="*/ 38100 w 5038725"/>
              <a:gd name="connsiteY0" fmla="*/ 57150 h 3876675"/>
              <a:gd name="connsiteX1" fmla="*/ 5038725 w 5038725"/>
              <a:gd name="connsiteY1" fmla="*/ 0 h 3876675"/>
              <a:gd name="connsiteX2" fmla="*/ 5019675 w 5038725"/>
              <a:gd name="connsiteY2" fmla="*/ 3857625 h 3876675"/>
              <a:gd name="connsiteX3" fmla="*/ 0 w 5038725"/>
              <a:gd name="connsiteY3" fmla="*/ 3876675 h 3876675"/>
              <a:gd name="connsiteX4" fmla="*/ 38100 w 5038725"/>
              <a:gd name="connsiteY4" fmla="*/ 57150 h 3876675"/>
              <a:gd name="connsiteX0" fmla="*/ 38100 w 5029200"/>
              <a:gd name="connsiteY0" fmla="*/ 0 h 3819525"/>
              <a:gd name="connsiteX1" fmla="*/ 5029200 w 5029200"/>
              <a:gd name="connsiteY1" fmla="*/ 9525 h 3819525"/>
              <a:gd name="connsiteX2" fmla="*/ 5019675 w 5029200"/>
              <a:gd name="connsiteY2" fmla="*/ 3800475 h 3819525"/>
              <a:gd name="connsiteX3" fmla="*/ 0 w 5029200"/>
              <a:gd name="connsiteY3" fmla="*/ 3819525 h 3819525"/>
              <a:gd name="connsiteX4" fmla="*/ 38100 w 5029200"/>
              <a:gd name="connsiteY4" fmla="*/ 0 h 3819525"/>
              <a:gd name="connsiteX0" fmla="*/ 19050 w 5010150"/>
              <a:gd name="connsiteY0" fmla="*/ 0 h 3800475"/>
              <a:gd name="connsiteX1" fmla="*/ 5010150 w 5010150"/>
              <a:gd name="connsiteY1" fmla="*/ 9525 h 3800475"/>
              <a:gd name="connsiteX2" fmla="*/ 5000625 w 5010150"/>
              <a:gd name="connsiteY2" fmla="*/ 3800475 h 3800475"/>
              <a:gd name="connsiteX3" fmla="*/ 0 w 5010150"/>
              <a:gd name="connsiteY3" fmla="*/ 3790950 h 3800475"/>
              <a:gd name="connsiteX4" fmla="*/ 19050 w 5010150"/>
              <a:gd name="connsiteY4" fmla="*/ 0 h 380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150" h="3800475">
                <a:moveTo>
                  <a:pt x="19050" y="0"/>
                </a:moveTo>
                <a:lnTo>
                  <a:pt x="5010150" y="9525"/>
                </a:lnTo>
                <a:lnTo>
                  <a:pt x="5000625" y="3800475"/>
                </a:lnTo>
                <a:lnTo>
                  <a:pt x="0" y="3790950"/>
                </a:lnTo>
                <a:lnTo>
                  <a:pt x="1905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2"/>
          <p:cNvSpPr>
            <a:spLocks noGrp="1" noChangeArrowheads="1"/>
          </p:cNvSpPr>
          <p:nvPr>
            <p:ph type="title" idx="4294967295"/>
          </p:nvPr>
        </p:nvSpPr>
        <p:spPr>
          <a:xfrm>
            <a:off x="457200" y="228600"/>
            <a:ext cx="7783513" cy="979488"/>
          </a:xfrm>
        </p:spPr>
        <p:txBody>
          <a:bodyPr>
            <a:no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9220" name="Text Box 4"/>
          <p:cNvSpPr txBox="1">
            <a:spLocks noChangeArrowheads="1"/>
          </p:cNvSpPr>
          <p:nvPr/>
        </p:nvSpPr>
        <p:spPr bwMode="auto">
          <a:xfrm>
            <a:off x="228600" y="5562600"/>
            <a:ext cx="830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3200" dirty="0" smtClean="0">
                <a:solidFill>
                  <a:srgbClr val="1F396A"/>
                </a:solidFill>
                <a:latin typeface="Myriad Pro" pitchFamily="34" charset="0"/>
              </a:rPr>
              <a:t>Video and Discussion</a:t>
            </a:r>
            <a:endParaRPr lang="en-US" sz="3200" dirty="0">
              <a:solidFill>
                <a:srgbClr val="1F396A"/>
              </a:solidFill>
              <a:latin typeface="Myriad Pro" pitchFamily="34" charset="0"/>
            </a:endParaRPr>
          </a:p>
        </p:txBody>
      </p:sp>
      <p:pic>
        <p:nvPicPr>
          <p:cNvPr id="9221" name="Picture 10" descr="te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263" y="1743075"/>
            <a:ext cx="4872037" cy="3654425"/>
          </a:xfrm>
          <a:prstGeom prst="rect">
            <a:avLst/>
          </a:prstGeom>
          <a:noFill/>
          <a:ln w="9525">
            <a:solidFill>
              <a:srgbClr val="1F396A"/>
            </a:solidFill>
            <a:miter lim="800000"/>
            <a:headEnd/>
            <a:tailEnd/>
          </a:ln>
          <a:extLst>
            <a:ext uri="{909E8E84-426E-40DD-AFC4-6F175D3DCCD1}">
              <a14:hiddenFill xmlns:a14="http://schemas.microsoft.com/office/drawing/2010/main">
                <a:solidFill>
                  <a:srgbClr val="FFFFFF"/>
                </a:solidFill>
              </a14:hiddenFill>
            </a:ext>
          </a:extLst>
        </p:spPr>
      </p:pic>
      <p:sp>
        <p:nvSpPr>
          <p:cNvPr id="10" name="Freeform 9"/>
          <p:cNvSpPr/>
          <p:nvPr/>
        </p:nvSpPr>
        <p:spPr>
          <a:xfrm>
            <a:off x="628651" y="1309687"/>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54810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600"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72854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2"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5405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963</TotalTime>
  <Words>1650</Words>
  <Application>Microsoft Office PowerPoint</Application>
  <PresentationFormat>On-screen Show (4:3)</PresentationFormat>
  <Paragraphs>363</Paragraphs>
  <Slides>51</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Arial</vt:lpstr>
      <vt:lpstr>Myriad Pro</vt:lpstr>
      <vt:lpstr>Wingdings</vt:lpstr>
      <vt:lpstr>Calibri</vt:lpstr>
      <vt:lpstr>Felt Tip Roman</vt:lpstr>
      <vt:lpstr>Myriad Pro Light</vt:lpstr>
      <vt:lpstr>Office Theme</vt:lpstr>
      <vt:lpstr>Worksheet</vt:lpstr>
      <vt:lpstr>PowerPoint Presentation</vt:lpstr>
      <vt:lpstr>Introduction to 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Find The Hazards:  Fast Food Restaurant</vt:lpstr>
      <vt:lpstr>Find The Hazards:  Grocery Store</vt:lpstr>
      <vt:lpstr>Find The Hazards:  Office</vt:lpstr>
      <vt:lpstr>Find The Hazards:  Gas Station</vt:lpstr>
      <vt:lpstr>Hazard Mapping Activity</vt:lpstr>
      <vt:lpstr>Finding Hazards: Key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Key Points</vt:lpstr>
      <vt:lpstr>Emergencies at Work</vt:lpstr>
      <vt:lpstr>Emergencies at Work</vt:lpstr>
      <vt:lpstr>Emergencies at Work</vt:lpstr>
      <vt:lpstr>Emergencies at Work: Key Points</vt:lpstr>
      <vt:lpstr>Know Your Rights and Responsibilities</vt:lpstr>
      <vt:lpstr>Know Your Rights: Quiz Game</vt:lpstr>
      <vt:lpstr>Know Your Rights: Key Points</vt:lpstr>
      <vt:lpstr>Know Your Rights</vt:lpstr>
      <vt:lpstr>Taking Action</vt:lpstr>
      <vt:lpstr>Taking Action: Key Points</vt:lpstr>
      <vt:lpstr>Summing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Diane E. BUSH</cp:lastModifiedBy>
  <cp:revision>104</cp:revision>
  <cp:lastPrinted>2012-09-07T15:28:54Z</cp:lastPrinted>
  <dcterms:created xsi:type="dcterms:W3CDTF">2012-07-25T23:11:02Z</dcterms:created>
  <dcterms:modified xsi:type="dcterms:W3CDTF">2012-11-05T19:18:18Z</dcterms:modified>
</cp:coreProperties>
</file>